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6" r:id="rId4"/>
    <p:sldId id="258" r:id="rId5"/>
    <p:sldId id="260" r:id="rId6"/>
    <p:sldId id="262" r:id="rId7"/>
    <p:sldId id="261" r:id="rId8"/>
    <p:sldId id="287" r:id="rId9"/>
    <p:sldId id="264" r:id="rId10"/>
    <p:sldId id="279" r:id="rId11"/>
    <p:sldId id="266" r:id="rId12"/>
    <p:sldId id="268" r:id="rId13"/>
    <p:sldId id="281" r:id="rId14"/>
    <p:sldId id="283" r:id="rId15"/>
    <p:sldId id="282" r:id="rId16"/>
    <p:sldId id="275" r:id="rId17"/>
    <p:sldId id="270" r:id="rId18"/>
    <p:sldId id="272" r:id="rId19"/>
    <p:sldId id="277" r:id="rId20"/>
    <p:sldId id="273" r:id="rId21"/>
    <p:sldId id="28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9900"/>
    <a:srgbClr val="0F0957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D675-CF9B-4F55-9FF8-7C87DF774E32}" type="datetimeFigureOut">
              <a:rPr lang="ru-RU" smtClean="0"/>
              <a:pPr/>
              <a:t>27.12.2012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08C9-73F7-4CDF-9527-46C5F2FCD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D675-CF9B-4F55-9FF8-7C87DF774E32}" type="datetimeFigureOut">
              <a:rPr lang="ru-RU" smtClean="0"/>
              <a:pPr/>
              <a:t>27.12.2012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08C9-73F7-4CDF-9527-46C5F2FCD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D675-CF9B-4F55-9FF8-7C87DF774E32}" type="datetimeFigureOut">
              <a:rPr lang="ru-RU" smtClean="0"/>
              <a:pPr/>
              <a:t>27.12.2012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08C9-73F7-4CDF-9527-46C5F2FCD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D675-CF9B-4F55-9FF8-7C87DF774E32}" type="datetimeFigureOut">
              <a:rPr lang="ru-RU" smtClean="0"/>
              <a:pPr/>
              <a:t>27.12.2012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08C9-73F7-4CDF-9527-46C5F2FCD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D675-CF9B-4F55-9FF8-7C87DF774E32}" type="datetimeFigureOut">
              <a:rPr lang="ru-RU" smtClean="0"/>
              <a:pPr/>
              <a:t>27.12.2012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08C9-73F7-4CDF-9527-46C5F2FCD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D675-CF9B-4F55-9FF8-7C87DF774E32}" type="datetimeFigureOut">
              <a:rPr lang="ru-RU" smtClean="0"/>
              <a:pPr/>
              <a:t>27.12.2012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08C9-73F7-4CDF-9527-46C5F2FCD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D675-CF9B-4F55-9FF8-7C87DF774E32}" type="datetimeFigureOut">
              <a:rPr lang="ru-RU" smtClean="0"/>
              <a:pPr/>
              <a:t>27.12.2012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08C9-73F7-4CDF-9527-46C5F2FCD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D675-CF9B-4F55-9FF8-7C87DF774E32}" type="datetimeFigureOut">
              <a:rPr lang="ru-RU" smtClean="0"/>
              <a:pPr/>
              <a:t>27.12.2012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08C9-73F7-4CDF-9527-46C5F2FCD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D675-CF9B-4F55-9FF8-7C87DF774E32}" type="datetimeFigureOut">
              <a:rPr lang="ru-RU" smtClean="0"/>
              <a:pPr/>
              <a:t>27.12.2012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08C9-73F7-4CDF-9527-46C5F2FCD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D675-CF9B-4F55-9FF8-7C87DF774E32}" type="datetimeFigureOut">
              <a:rPr lang="ru-RU" smtClean="0"/>
              <a:pPr/>
              <a:t>27.12.2012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08C9-73F7-4CDF-9527-46C5F2FCD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2D675-CF9B-4F55-9FF8-7C87DF774E32}" type="datetimeFigureOut">
              <a:rPr lang="ru-RU" smtClean="0"/>
              <a:pPr/>
              <a:t>27.12.2012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408C9-73F7-4CDF-9527-46C5F2FCD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2D675-CF9B-4F55-9FF8-7C87DF774E32}" type="datetimeFigureOut">
              <a:rPr lang="ru-RU" smtClean="0"/>
              <a:pPr/>
              <a:t>27.12.2012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408C9-73F7-4CDF-9527-46C5F2FCDEE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8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9.xml"/><Relationship Id="rId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topmap.narod.ru/54/raions/barab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hyperlink" Target="http://www.admbaraba.r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4.xml"/><Relationship Id="rId7" Type="http://schemas.openxmlformats.org/officeDocument/2006/relationships/slide" Target="slide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9.xml"/><Relationship Id="rId7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13.xml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Ротан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5720" y="928670"/>
            <a:ext cx="87154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Муниципальное общеобразовательное учреждение </a:t>
            </a:r>
          </a:p>
          <a:p>
            <a:pPr algn="ctr"/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общеобразовательная школа №47 </a:t>
            </a:r>
          </a:p>
          <a:p>
            <a:pPr algn="ctr"/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города Барабинска Новосибирской области</a:t>
            </a:r>
          </a:p>
          <a:p>
            <a:pPr algn="ctr"/>
            <a:endParaRPr lang="ru-RU" dirty="0" smtClean="0"/>
          </a:p>
          <a:p>
            <a:endParaRPr lang="ru-RU" dirty="0" smtClean="0">
              <a:solidFill>
                <a:srgbClr val="000099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0099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0099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0099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0099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0099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0099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0099"/>
              </a:solidFill>
              <a:latin typeface="Arial Black" pitchFamily="34" charset="0"/>
            </a:endParaRPr>
          </a:p>
          <a:p>
            <a:endParaRPr lang="ru-RU" dirty="0" smtClean="0">
              <a:solidFill>
                <a:srgbClr val="000099"/>
              </a:solidFill>
              <a:latin typeface="Arial Black" pitchFamily="34" charset="0"/>
            </a:endParaRPr>
          </a:p>
          <a:p>
            <a:pPr algn="ctr"/>
            <a:endParaRPr lang="ru-RU" dirty="0" smtClean="0">
              <a:solidFill>
                <a:srgbClr val="000099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Учитель географии </a:t>
            </a:r>
            <a:r>
              <a:rPr lang="ru-RU" dirty="0" err="1" smtClean="0">
                <a:solidFill>
                  <a:srgbClr val="FF0000"/>
                </a:solidFill>
                <a:latin typeface="Arial Black" pitchFamily="34" charset="0"/>
              </a:rPr>
              <a:t>Яхонтова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 Ирина Юрьевна</a:t>
            </a:r>
          </a:p>
          <a:p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000099"/>
                </a:solidFill>
                <a:latin typeface="Arial Black" pitchFamily="34" charset="0"/>
              </a:rPr>
              <a:t>Ученица 9 а класса  </a:t>
            </a: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Гавриленко Арина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857364"/>
            <a:ext cx="3786214" cy="279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Ротан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0034" y="857232"/>
            <a:ext cx="828680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F0957"/>
                </a:solidFill>
                <a:latin typeface="Times New Roman" pitchFamily="18" charset="0"/>
                <a:cs typeface="Times New Roman" pitchFamily="18" charset="0"/>
              </a:rPr>
              <a:t>Его родина – Дальний Восток, в том числе бассейн реки Амур. Своё шествие по водоемам европейской части России ротан начал ещё в начале ХХ века. В 1912 году натуралист Ипполит Заливский привёз с реки Зеи в Санкт-Петербург нескольких ротанов-головёшек. Четыре года он держал их в аквариуме, а затем выпустил в садовый пруд. Ротан быстро распространился в прибрежной зоне Финского залива и по близлежащим водоемам. В 1948 году ротан был завезён в Москву участниками Амурской экспедиции. Вскоре он широко расселился по мелким и непроточным водоёмам центральной России. К концу ХХ века ротану удалось «перебраться» через Уральский хребет и освоить водоёмы Западной Сибири. Десять лет назад он встречался в окрестностях Тюмени, теперь добрался и до Ишима.</a:t>
            </a:r>
          </a:p>
          <a:p>
            <a:pPr algn="just"/>
            <a:r>
              <a:rPr lang="ru-RU" sz="2000" dirty="0" smtClean="0">
                <a:solidFill>
                  <a:srgbClr val="0F0957"/>
                </a:solidFill>
                <a:latin typeface="Times New Roman" pitchFamily="18" charset="0"/>
                <a:cs typeface="Times New Roman" pitchFamily="18" charset="0"/>
              </a:rPr>
              <a:t>Обитает ротан главным образом в слабопроточных или стоячих водоёмах с хорошо развитой водной растительностью. Он достаточно быстро попадает почти во все подходящие водоемы по соседству с уже заселённым. Возможно, этому способствуют водоплавающие птицы, к телу которых приклеивается икра ротана. «Помогают» и рыболовы-любители, использующие эту рыбу в качестве живца.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57224" y="214290"/>
            <a:ext cx="7715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 истории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назад 8">
            <a:hlinkClick r:id="rId3" action="ppaction://hlinksldjump" highlightClick="1"/>
          </p:cNvPr>
          <p:cNvSpPr/>
          <p:nvPr/>
        </p:nvSpPr>
        <p:spPr>
          <a:xfrm>
            <a:off x="0" y="6417707"/>
            <a:ext cx="723497" cy="440293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Ротан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2405" t="11903" r="1389" b="11574"/>
          <a:stretch>
            <a:fillRect/>
          </a:stretch>
        </p:blipFill>
        <p:spPr bwMode="auto">
          <a:xfrm>
            <a:off x="0" y="214290"/>
            <a:ext cx="4643470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0" y="2643182"/>
            <a:ext cx="89297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Тело плотное, короткое, покрыто тусклой чешуёй среднего размера. Окраска изменчивая, преобладают серо-зелёные и грязно-коричневые тона, с небольшими пятнами и полосками неправильной формы. Цвет брюха обычно сероватого оттенка. В брачный период ротан становится чёрного цвета. Голова крупная, большой рот усажен мелкими острыми зубами в несколько рядов. Жаберные крышки имеют характерный для окунеобразных шип, направленный назад, однако у ротана он мягкий. Плавники мягкие, без острых шипов. Спинных плавников два, из которых задний длиннее. Анальный плавник короткий. Грудные плавники крупные, округлой формы. Хвостовой плавник округлой формы. В длину ротан может достигать 14-25 см, в зависимости от условий обитания, однако рыбы рекордных размеров встречаются нечасто. Продолжительность жизни — до 7 лет, обычно составляет 4-5 лет.</a:t>
            </a:r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2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72250" y="0"/>
            <a:ext cx="2571750" cy="1857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97672">
            <a:off x="4756734" y="1718170"/>
            <a:ext cx="4500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Ротан в Сибири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11" name="Управляющая кнопка: назад 10">
            <a:hlinkClick r:id="rId5" action="ppaction://hlinksldjump" highlightClick="1"/>
          </p:cNvPr>
          <p:cNvSpPr/>
          <p:nvPr/>
        </p:nvSpPr>
        <p:spPr>
          <a:xfrm>
            <a:off x="214282" y="6417707"/>
            <a:ext cx="723497" cy="440293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rId6" action="ppaction://hlinksldjump" highlightClick="1"/>
          </p:cNvPr>
          <p:cNvSpPr/>
          <p:nvPr/>
        </p:nvSpPr>
        <p:spPr>
          <a:xfrm>
            <a:off x="1071538" y="6418800"/>
            <a:ext cx="723600" cy="4392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Ротан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85720" y="109886"/>
            <a:ext cx="8429684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Половозрелость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наступает к двухлетнему возрасту. Нерест происходит в мае-июле. Плодовитость около 1 тыс. икринок. Икру ротан откладывает на растения и различные предметы, после чего кладку охраняет самец. Лучше всего себя чувствует в стоячих водоёмах с хорошо развитой высшей водной растительностью. Ротан выдерживает частичное пересыхание водоёма и полное промерзание до дна зимой.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Ротан — хищник. Первоначально мальки питаются зоопланктоном, затем мелкими беспозвоночными, бентосом. Взрослые ротаны поедают икру и мальков рыб, пиявок, тритонов, личинок земноводных (головастиков). У ротана широко распространён каннибализм — поедание более мелких особей своего вида. Во время рыбной ловли ротан зачастую глубоко заглатывает наживку.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небольшом водоёме ротан становится многочисленным и способен полностью истребить представителей других видов рыб.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 l="7507" r="4915" b="4204"/>
          <a:stretch>
            <a:fillRect/>
          </a:stretch>
        </p:blipFill>
        <p:spPr bwMode="auto">
          <a:xfrm>
            <a:off x="5500694" y="4071942"/>
            <a:ext cx="3429024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Управляющая кнопка: назад 7">
            <a:hlinkClick r:id="rId4" action="ppaction://hlinksldjump" highlightClick="1"/>
          </p:cNvPr>
          <p:cNvSpPr/>
          <p:nvPr/>
        </p:nvSpPr>
        <p:spPr>
          <a:xfrm>
            <a:off x="214282" y="6000768"/>
            <a:ext cx="723497" cy="440293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Ротан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2976" y="357166"/>
            <a:ext cx="650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Comic Sans MS" pitchFamily="66" charset="0"/>
              </a:rPr>
              <a:t>Ареал обитания</a:t>
            </a:r>
            <a:endParaRPr lang="ru-RU" sz="4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285860"/>
            <a:ext cx="892971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Первоначальный ареал ротана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бассейн реки Амур, Дальний Восток России, север Северной Кореи и северо-восток Китая.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Попадание ротана в XX веке в бассейн озера Байкал многие учёные рассматривают как биологическое загрязнение.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1916 году ротан был выпущен в водоёмы Петербурга. Впоследствии распространился повсеместно в Северной Евразии, на большей части территории России и многих странах Европы.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настоящее время ротан отмечен в бассейнах рек Волги, Днепра, Дона, Днестра, Дуная. Распространению этой рыбы способствуют перелёты водоплавающих птиц, которые переносят клейкие икринки на лапах.</a:t>
            </a:r>
          </a:p>
          <a:p>
            <a:pPr algn="just"/>
            <a:endParaRPr lang="ru-RU" sz="20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Новосибирской области ротан обитает в озере Тандово</a:t>
            </a:r>
            <a:r>
              <a:rPr lang="ru-RU" sz="20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Озеро Тандово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шестое по величине озеро Новосибирской области, располагается на территории Барабинского района, в 33 километрах к юго-западу от Барабинска, в 8 километрах к северо-востоку от озера Чаны. Площадь озера — 5,7 тыс. га, глубина — до 2 метров.[Озеро располагается на высоте 110 метров над уровнем моря.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назад 8">
            <a:hlinkClick r:id="rId3" action="ppaction://hlinksldjump" highlightClick="1"/>
          </p:cNvPr>
          <p:cNvSpPr/>
          <p:nvPr/>
        </p:nvSpPr>
        <p:spPr>
          <a:xfrm>
            <a:off x="142844" y="6072206"/>
            <a:ext cx="723497" cy="440293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1071538" y="6072206"/>
            <a:ext cx="723600" cy="4392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85852" y="1500174"/>
            <a:ext cx="707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076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86116" y="3286124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Тандово</a:t>
            </a:r>
            <a:endParaRPr lang="ru-RU" dirty="0"/>
          </a:p>
        </p:txBody>
      </p:sp>
      <p:sp>
        <p:nvSpPr>
          <p:cNvPr id="7" name="Управляющая кнопка: назад 6">
            <a:hlinkClick r:id="rId3" action="ppaction://hlinksldjump" highlightClick="1"/>
          </p:cNvPr>
          <p:cNvSpPr/>
          <p:nvPr/>
        </p:nvSpPr>
        <p:spPr>
          <a:xfrm>
            <a:off x="214282" y="6072206"/>
            <a:ext cx="723497" cy="440293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714356"/>
            <a:ext cx="8929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Биологическое и экономическое значение.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143116"/>
            <a:ext cx="814393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u="sng" dirty="0" smtClean="0">
                <a:solidFill>
                  <a:srgbClr val="000099"/>
                </a:solidFill>
              </a:rPr>
              <a:t>Ротан</a:t>
            </a:r>
            <a:r>
              <a:rPr lang="ru-RU" sz="2800" dirty="0" smtClean="0">
                <a:solidFill>
                  <a:srgbClr val="000099"/>
                </a:solidFill>
              </a:rPr>
              <a:t> </a:t>
            </a:r>
            <a:r>
              <a:rPr lang="ru-RU" dirty="0" smtClean="0">
                <a:solidFill>
                  <a:srgbClr val="000099"/>
                </a:solidFill>
              </a:rPr>
              <a:t>— сорная рыба, вытесняющая другие виды или снижающая их численность. Рассматриваются возможности ограничения его популяции и дальнейшего распространения.</a:t>
            </a:r>
          </a:p>
          <a:p>
            <a:pPr algn="just"/>
            <a:endParaRPr lang="ru-RU" dirty="0" smtClean="0">
              <a:solidFill>
                <a:srgbClr val="000099"/>
              </a:solidFill>
            </a:endParaRPr>
          </a:p>
          <a:p>
            <a:pPr algn="just"/>
            <a:r>
              <a:rPr lang="ru-RU" dirty="0" smtClean="0">
                <a:solidFill>
                  <a:srgbClr val="000099"/>
                </a:solidFill>
              </a:rPr>
              <a:t>В прудовом хозяйстве ротан наносит вред рыбоводству, поедая икру и мальков ценных пород рыб.</a:t>
            </a:r>
          </a:p>
          <a:p>
            <a:pPr algn="just"/>
            <a:endParaRPr lang="ru-RU" dirty="0" smtClean="0">
              <a:solidFill>
                <a:srgbClr val="000099"/>
              </a:solidFill>
            </a:endParaRPr>
          </a:p>
          <a:p>
            <a:pPr algn="just"/>
            <a:r>
              <a:rPr lang="ru-RU" dirty="0" smtClean="0">
                <a:solidFill>
                  <a:srgbClr val="000099"/>
                </a:solidFill>
              </a:rPr>
              <a:t>Крупный ротан является объектом любительской рыбной ловли, хорошо клюёт на крупного червя и кусочки сырого мяса или сала.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18470">
            <a:off x="1095903" y="4600124"/>
            <a:ext cx="3586802" cy="1624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Управляющая кнопка: назад 7">
            <a:hlinkClick r:id="rId2" action="ppaction://hlinksldjump" highlightClick="1"/>
          </p:cNvPr>
          <p:cNvSpPr/>
          <p:nvPr/>
        </p:nvSpPr>
        <p:spPr>
          <a:xfrm>
            <a:off x="214282" y="6072206"/>
            <a:ext cx="723497" cy="440293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Ротан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42976" y="500042"/>
            <a:ext cx="63579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dirty="0" smtClean="0">
                <a:solidFill>
                  <a:schemeClr val="accent3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МЕНЮ</a:t>
            </a:r>
            <a:endParaRPr lang="ru-RU" sz="8800" dirty="0">
              <a:solidFill>
                <a:schemeClr val="accent3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643182"/>
            <a:ext cx="51435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214282" y="6215082"/>
            <a:ext cx="723497" cy="440293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071538" y="6215082"/>
            <a:ext cx="723600" cy="4392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Ротан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282" y="0"/>
            <a:ext cx="857256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Ротан под маринадом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</a:rPr>
              <a:t>Почищенную, обезглавленную и хорошо промытую рыбу (300 - 400 г) опускают в соленую кипящую воду. В нее добавляют головку лука, морковь и специи: перец горошком, петрушку, сельдерей, укроп. Варить 45 - 60 минут. Затем все это откинуть на дуршлаг. . Рыбу разбирают, освобождают от костей и укладывают в фарфоровое или керамическое блюдо, заливают маринадом.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</a:rPr>
              <a:t> Маринад готовят так: 1 - 2 моркови измельчают на крупной терке. Тушат в небольшом количестве воды (морковная масса должна быть лишь слегка прикрыта водой) 10 - 15 минут. Затем поджаривают на сковородке мелко нарезанный лук и добавляют тушеную морковь. Сюда же кладут 3 столовые ложки томата-пасты, столовую ложку уксуса, 2 столовые ложки растительного масла, соль и сахар - по вкусу. Залитая маринадом рыба пропитывается несколько часов. Перед подачей на стол можно украсить зеленью.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14063" t="4688" r="15624" b="3124"/>
          <a:stretch>
            <a:fillRect/>
          </a:stretch>
        </p:blipFill>
        <p:spPr bwMode="auto">
          <a:xfrm>
            <a:off x="5357818" y="3929066"/>
            <a:ext cx="3500462" cy="2643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Управляющая кнопка: назад 6">
            <a:hlinkClick r:id="rId4" action="ppaction://hlinksldjump" highlightClick="1"/>
          </p:cNvPr>
          <p:cNvSpPr/>
          <p:nvPr/>
        </p:nvSpPr>
        <p:spPr>
          <a:xfrm>
            <a:off x="214282" y="6000768"/>
            <a:ext cx="723497" cy="440293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1071538" y="6000768"/>
            <a:ext cx="723600" cy="4392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14290"/>
            <a:ext cx="36195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Ротан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8596" y="3643314"/>
            <a:ext cx="828680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Жареные котлеты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Если рыба мелкая и ее много, готовьте котлеты. Промытую уже без голов и хвостов рыбу пропустите через мясорубку один или два раза. В фарш добавьте примерно 100 г размоченного белого хлеба, положите луковицу, морковь. Затем присоедите одно сырое яйцо, кусочек сливочного масла и хорошенько размешайте. Сформируйте котлеты, обваляйте их в сухарях или муке. Жарить Нужно на растительном масле. На гарнир подают отварной картофель или пюре, а также зелень.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14290"/>
            <a:ext cx="3619500" cy="2543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57158" y="357166"/>
            <a:ext cx="492922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      </a:t>
            </a:r>
            <a:r>
              <a:rPr lang="ru-RU" sz="2400" b="1" dirty="0" smtClean="0">
                <a:solidFill>
                  <a:srgbClr val="FF0000"/>
                </a:solidFill>
              </a:rPr>
              <a:t>Уха рыбацкая</a:t>
            </a:r>
          </a:p>
          <a:p>
            <a:pPr algn="just"/>
            <a:r>
              <a:rPr lang="ru-RU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Ротанов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почистить, промыть, положить в кастрюлю с холодной водой вместе с кореньями, головкой репчатого лука, перцем и лавровым листом. Посолить. Когда вода закипит, положить крупно нарезанный картофель. Варить на медленном огне. Готовую уху подавать с рубленой зеленью петрушки или укропа.</a:t>
            </a:r>
            <a:endParaRPr lang="ru-RU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назад 8">
            <a:hlinkClick r:id="rId4" action="ppaction://hlinksldjump" highlightClick="1"/>
          </p:cNvPr>
          <p:cNvSpPr/>
          <p:nvPr/>
        </p:nvSpPr>
        <p:spPr>
          <a:xfrm>
            <a:off x="214282" y="6000768"/>
            <a:ext cx="723497" cy="440293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далее 9">
            <a:hlinkClick r:id="rId5" action="ppaction://hlinksldjump" highlightClick="1"/>
          </p:cNvPr>
          <p:cNvSpPr/>
          <p:nvPr/>
        </p:nvSpPr>
        <p:spPr>
          <a:xfrm>
            <a:off x="1071538" y="6000768"/>
            <a:ext cx="723600" cy="4392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4282" y="0"/>
            <a:ext cx="578647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Вареники с рыбой и свежей капустой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300 г ротана без голов и плавников, 400 г капусты, сливочное масло, лук, перец.</a:t>
            </a:r>
          </a:p>
          <a:p>
            <a:pPr algn="just"/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Капусту нашинковать, посолить, посыпать сахаром, перемешать, дать отстояться, чтобы вышел сок, отжать и поджарить на масле (сливочном или растительном) вместе с нашинкованным луком. Добавить пропущенную через мясорубку вареную или жареную рыбу, черный молотый перец. Хорошо перемешать. Изготовить вареники и отварить в подсоленной воде. Свежую капусту можно заменить соленой.</a:t>
            </a:r>
            <a:endParaRPr lang="ru-RU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4546" y="3286124"/>
            <a:ext cx="692945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</a:rPr>
              <a:t>Баже</a:t>
            </a:r>
            <a:r>
              <a:rPr lang="ru-RU" sz="2400" b="1" dirty="0" smtClean="0">
                <a:solidFill>
                  <a:srgbClr val="FF0000"/>
                </a:solidFill>
              </a:rPr>
              <a:t> из рыбы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Для приготовления этого блюда понадобится филе, поэтому из улова отберите наиболее крупные экземпляры. На 600 г рыбы вам потребуется: 150 г очищенных грецких орехов, 3 - 4 дольки чеснока, 2 - 3 столовые ложки винного уксуса, красный молотый перец, зелень, соль.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Очищенную рыбу разрезать на куски, обвалять в сухарях и обжарить на растительном масле. Выложить на блюдо. Для соуса истолочь орехи (или провернуть их через мясорубку) с чесноком, добавить перец, соль. В эту массу положить зелень, развести ее кипяченой водой, добавить уксус. Уложенную на блюдо рыбу залить соусом, охладить и подавать на стол.</a:t>
            </a:r>
            <a:endParaRPr lang="ru-RU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1942"/>
            <a:ext cx="2137411" cy="1571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428604"/>
            <a:ext cx="2762269" cy="2428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Управляющая кнопка: назад 7">
            <a:hlinkClick r:id="rId5" action="ppaction://hlinksldjump" highlightClick="1"/>
          </p:cNvPr>
          <p:cNvSpPr/>
          <p:nvPr/>
        </p:nvSpPr>
        <p:spPr>
          <a:xfrm>
            <a:off x="285720" y="6000768"/>
            <a:ext cx="723497" cy="440293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Ротан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 rot="20980186">
            <a:off x="579645" y="1091223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«Чудо-животное» </a:t>
            </a:r>
            <a:endParaRPr lang="ru-RU" sz="7200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9E7E8"/>
              </a:clrFrom>
              <a:clrTo>
                <a:srgbClr val="E9E7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756497">
            <a:off x="2017406" y="4264655"/>
            <a:ext cx="47625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286116" y="2857496"/>
            <a:ext cx="3286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РОТАН</a:t>
            </a:r>
            <a:endParaRPr lang="ru-RU" sz="5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28662" y="1"/>
            <a:ext cx="7429552" cy="618630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endParaRPr lang="ru-RU" dirty="0" smtClean="0"/>
          </a:p>
          <a:p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Немало дива для гостей.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 нам здесь довелось родиться,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всю Сибирь считать СВОЕЙ!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не сыскать красивей в мире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Таких богатых чудом мест: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Здесь и луга, и </a:t>
            </a:r>
            <a:r>
              <a:rPr lang="ru-RU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по́ля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шири,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буйный первозданный лес.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Холмы, как небольшие горы,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 реки все имеют нрав.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Здесь с детства можно научиться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Рыбачить, овощи растить,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 огромным лесом подружиться –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Его богатства находить. </a:t>
            </a:r>
          </a:p>
          <a:p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Ведь этот лес – источник силы: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нём тысячи лечебных трав,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Поляны ягод витаминных,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Грибы и шишки на ветвях.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Здесь даже просто воздух лечит,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Вдохнёшь – и все тревоги прочь!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Сибирь с тобою мы навечно!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в летний зной, и в хмурый дождь.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Нам по́ сердцу твои метели,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Морозы лютые зимой.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Любимый край берёз и елей… </a:t>
            </a:r>
          </a:p>
          <a:p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СИБИРЬ, мы рождены ТОБОЙ</a:t>
            </a:r>
            <a:r>
              <a:rPr lang="ru-RU" dirty="0" smtClean="0">
                <a:solidFill>
                  <a:srgbClr val="000099"/>
                </a:solidFill>
                <a:latin typeface="Comic Sans MS" pitchFamily="66" charset="0"/>
              </a:rPr>
              <a:t>!</a:t>
            </a:r>
            <a:endParaRPr lang="ru-RU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7" name="Рисунок 6" descr="8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0"/>
            <a:ext cx="1962150" cy="923925"/>
          </a:xfrm>
          <a:prstGeom prst="rect">
            <a:avLst/>
          </a:prstGeom>
        </p:spPr>
      </p:pic>
      <p:pic>
        <p:nvPicPr>
          <p:cNvPr id="8" name="Рисунок 7" descr="8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16" y="5286388"/>
            <a:ext cx="1962150" cy="923925"/>
          </a:xfrm>
          <a:prstGeom prst="rect">
            <a:avLst/>
          </a:prstGeom>
        </p:spPr>
      </p:pic>
      <p:sp>
        <p:nvSpPr>
          <p:cNvPr id="9" name="Управляющая кнопка: домой 8">
            <a:hlinkClick r:id="rId4" action="ppaction://hlinksldjump" highlightClick="1"/>
          </p:cNvPr>
          <p:cNvSpPr/>
          <p:nvPr/>
        </p:nvSpPr>
        <p:spPr>
          <a:xfrm>
            <a:off x="285720" y="5786454"/>
            <a:ext cx="642942" cy="642918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hlinkClick r:id="rId2"/>
          </p:cNvPr>
          <p:cNvSpPr txBox="1"/>
          <p:nvPr/>
        </p:nvSpPr>
        <p:spPr>
          <a:xfrm>
            <a:off x="571472" y="571481"/>
            <a:ext cx="82868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Литература: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Горелова Т.А., Гуляева Н.В. Природа Новосибирской области. Новосибирск: Изд. НГПУ, 2011.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 История Новосибирской области. Новосибирск :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Западно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Сибирское издательство», 1977г.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 История Сибири. Изд. «Наука», 1968г.</a:t>
            </a:r>
          </a:p>
          <a:p>
            <a:r>
              <a:rPr lang="en-US" smtClean="0">
                <a:latin typeface="Times New Roman" pitchFamily="18" charset="0"/>
                <a:cs typeface="Times New Roman" pitchFamily="18" charset="0"/>
                <a:hlinkClick r:id="rId4"/>
              </a:rPr>
              <a:t> http://www.admbaraba.ru/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>
              <a:solidFill>
                <a:srgbClr val="000099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Управляющая кнопка: домой 5">
            <a:hlinkClick r:id="rId5" action="ppaction://hlinksldjump" highlightClick="1"/>
          </p:cNvPr>
          <p:cNvSpPr/>
          <p:nvPr/>
        </p:nvSpPr>
        <p:spPr>
          <a:xfrm>
            <a:off x="285720" y="6000768"/>
            <a:ext cx="642942" cy="642918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hlinkClick r:id="rId3" action="ppaction://hlinksldjump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85728"/>
            <a:ext cx="185738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57158" y="3000372"/>
            <a:ext cx="400052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99"/>
                </a:solidFill>
                <a:latin typeface="Arial Black" pitchFamily="34" charset="0"/>
              </a:rPr>
              <a:t>Барабинский район</a:t>
            </a:r>
            <a:endParaRPr lang="ru-RU" sz="2400" dirty="0">
              <a:solidFill>
                <a:srgbClr val="000099"/>
              </a:solidFill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357166"/>
            <a:ext cx="2225055" cy="22860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>
            <a:hlinkClick r:id="rId6" action="ppaction://hlinksldjump"/>
          </p:cNvPr>
          <p:cNvSpPr txBox="1"/>
          <p:nvPr/>
        </p:nvSpPr>
        <p:spPr>
          <a:xfrm>
            <a:off x="4929190" y="3000372"/>
            <a:ext cx="300039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000099"/>
                </a:solidFill>
                <a:latin typeface="Arial Black" pitchFamily="34" charset="0"/>
              </a:rPr>
              <a:t>Ротан</a:t>
            </a:r>
            <a:r>
              <a:rPr lang="ru-RU" sz="2400" dirty="0" smtClean="0">
                <a:solidFill>
                  <a:srgbClr val="000099"/>
                </a:solidFill>
                <a:latin typeface="Arial Black" pitchFamily="34" charset="0"/>
              </a:rPr>
              <a:t> </a:t>
            </a:r>
            <a:endParaRPr lang="ru-RU" sz="2400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8" name="TextBox 7">
            <a:hlinkClick r:id="rId7" action="ppaction://hlinksldjump"/>
          </p:cNvPr>
          <p:cNvSpPr txBox="1"/>
          <p:nvPr/>
        </p:nvSpPr>
        <p:spPr>
          <a:xfrm>
            <a:off x="5857884" y="5286388"/>
            <a:ext cx="227979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Arial Black" pitchFamily="34" charset="0"/>
                <a:cs typeface="Times New Roman" pitchFamily="18" charset="0"/>
              </a:rPr>
              <a:t>Литература </a:t>
            </a:r>
            <a:endParaRPr lang="ru-RU" sz="2400" b="1" dirty="0">
              <a:solidFill>
                <a:srgbClr val="000099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0" name="TextBox 9">
            <a:hlinkClick r:id="rId8" action="ppaction://hlinksldjump"/>
          </p:cNvPr>
          <p:cNvSpPr txBox="1"/>
          <p:nvPr/>
        </p:nvSpPr>
        <p:spPr>
          <a:xfrm>
            <a:off x="857224" y="5246990"/>
            <a:ext cx="242245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  <a:latin typeface="Arial Black" pitchFamily="34" charset="0"/>
              </a:rPr>
              <a:t>Заключение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Ротан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21135248">
            <a:off x="315961" y="490386"/>
            <a:ext cx="7992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Барабинский район</a:t>
            </a:r>
            <a:endParaRPr lang="ru-RU" sz="6000" dirty="0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071678"/>
            <a:ext cx="8429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Прекрасные озера, леса, луга, чистый воздух —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Comic Sans MS" pitchFamily="66" charset="0"/>
              </a:rPr>
              <a:t>все это поистине визитная карточка района. </a:t>
            </a:r>
            <a:endParaRPr lang="ru-RU" sz="28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1" name="Управляющая кнопка: домой 10">
            <a:hlinkClick r:id="" action="ppaction://noaction" highlightClick="1"/>
          </p:cNvPr>
          <p:cNvSpPr/>
          <p:nvPr/>
        </p:nvSpPr>
        <p:spPr>
          <a:xfrm>
            <a:off x="928662" y="7215214"/>
            <a:ext cx="45719" cy="4571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rId3" action="ppaction://hlinksldjump" highlightClick="1"/>
          </p:cNvPr>
          <p:cNvSpPr/>
          <p:nvPr/>
        </p:nvSpPr>
        <p:spPr>
          <a:xfrm>
            <a:off x="1071538" y="6215082"/>
            <a:ext cx="723600" cy="4392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214282" y="5857892"/>
            <a:ext cx="857256" cy="756664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1538" y="428604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F0957"/>
                </a:solidFill>
                <a:latin typeface="Comic Sans MS" pitchFamily="66" charset="0"/>
              </a:rPr>
              <a:t>Новосибирская область</a:t>
            </a:r>
            <a:endParaRPr lang="ru-RU" sz="2400" dirty="0">
              <a:solidFill>
                <a:srgbClr val="0F0957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8926" y="3357562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Барабинский район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285728"/>
            <a:ext cx="2026948" cy="276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6">
            <a:hlinkClick r:id="rId4" action="ppaction://hlinksldjump" highlightClick="1"/>
          </p:cNvPr>
          <p:cNvSpPr/>
          <p:nvPr/>
        </p:nvSpPr>
        <p:spPr>
          <a:xfrm>
            <a:off x="1071538" y="6215082"/>
            <a:ext cx="723600" cy="4392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214282" y="5857892"/>
            <a:ext cx="857256" cy="756664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Управляющая кнопка: далее 5">
            <a:hlinkClick r:id="rId3" action="ppaction://hlinksldjump" highlightClick="1"/>
          </p:cNvPr>
          <p:cNvSpPr/>
          <p:nvPr/>
        </p:nvSpPr>
        <p:spPr>
          <a:xfrm>
            <a:off x="1071538" y="6215082"/>
            <a:ext cx="723600" cy="4392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214282" y="5857892"/>
            <a:ext cx="857256" cy="756664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Ротан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390821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Барабинский район образован в 1936 году, а его центр – город Барабинск – в 1893 году. Издавна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Барабой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называли лесостепную зону между Обью и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Иртышом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Название взято из тюркского языка, однако о его этимологии ученые спорят до сих пор. Язык же этот, согласно легенде, прижился здесь еще в XIII веке, когда через степь шло войско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татаро-монголов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 главе с Чингисханом.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Район расположен в 300 километрах к юго-западу от Новосибирска. На 536 тысячах гектаров его территории расположены 52 села и деревни. Центр района – Барабинск, известен тысячам жителей России, когда-нибудь путешествовавших по Транссибирской магистрали. Ведь Барабинск, помимо того, что насчитывает 36 тысяч жителей и имеет статус города, является еще и узловой железнодорожной станцией, на которой останавливаются даже скорые пассажирские поезда.  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Водный пейзаж с детства является привычным для многих жителей Барабинского района, поскольку на его территории находятся самые крупные озера области – Чаны (76 тысяч гектаров!), Сартлан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Тандово, Щучье и более мелкие водоемы.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214282" y="5857892"/>
            <a:ext cx="857256" cy="756664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928662" y="1428736"/>
            <a:ext cx="202818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Из истории</a:t>
            </a:r>
            <a:endParaRPr lang="ru-RU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5429256" y="1428736"/>
            <a:ext cx="277063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Ротан</a:t>
            </a: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в Сибири</a:t>
            </a:r>
            <a:endParaRPr lang="ru-RU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5" action="ppaction://hlinksldjump"/>
          </p:cNvPr>
          <p:cNvSpPr txBox="1"/>
          <p:nvPr/>
        </p:nvSpPr>
        <p:spPr>
          <a:xfrm>
            <a:off x="3000364" y="2500306"/>
            <a:ext cx="281147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Ареал обитания</a:t>
            </a:r>
            <a:endParaRPr lang="ru-RU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6" action="ppaction://hlinksldjump"/>
          </p:cNvPr>
          <p:cNvSpPr txBox="1"/>
          <p:nvPr/>
        </p:nvSpPr>
        <p:spPr>
          <a:xfrm>
            <a:off x="1000100" y="3357562"/>
            <a:ext cx="697716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Биологическое и экономическое значение</a:t>
            </a:r>
          </a:p>
        </p:txBody>
      </p:sp>
      <p:sp>
        <p:nvSpPr>
          <p:cNvPr id="7" name="TextBox 6">
            <a:hlinkClick r:id="rId7" action="ppaction://hlinksldjump"/>
          </p:cNvPr>
          <p:cNvSpPr txBox="1"/>
          <p:nvPr/>
        </p:nvSpPr>
        <p:spPr>
          <a:xfrm>
            <a:off x="4000496" y="4357694"/>
            <a:ext cx="121065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Меню</a:t>
            </a:r>
            <a:r>
              <a:rPr lang="ru-RU" dirty="0" smtClean="0">
                <a:solidFill>
                  <a:srgbClr val="000099"/>
                </a:solidFill>
              </a:rPr>
              <a:t> 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8" name="Управляющая кнопка: домой 7">
            <a:hlinkClick r:id="rId8" action="ppaction://hlinksldjump" highlightClick="1"/>
          </p:cNvPr>
          <p:cNvSpPr/>
          <p:nvPr/>
        </p:nvSpPr>
        <p:spPr>
          <a:xfrm>
            <a:off x="214282" y="5857892"/>
            <a:ext cx="857256" cy="756664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Ротан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34" y="642918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Головешка - </a:t>
            </a:r>
            <a:r>
              <a:rPr lang="ru-RU" sz="3200" b="1" dirty="0" err="1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рота́н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или ротан, или головешка или травянка. 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(</a:t>
            </a:r>
            <a:r>
              <a:rPr lang="ru-RU" sz="2000" b="1" i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лат. Perccottus glenii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) —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рыба семейства головешковых, представитель рода головешек лат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. </a:t>
            </a:r>
            <a:r>
              <a:rPr lang="ru-RU" sz="2000" b="1" i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Perccottus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или лат. </a:t>
            </a:r>
            <a:r>
              <a:rPr lang="ru-RU" sz="2000" b="1" i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Eleotri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s.</a:t>
            </a:r>
            <a:endParaRPr lang="ru-RU" sz="2000" b="1" dirty="0">
              <a:solidFill>
                <a:srgbClr val="00206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428868"/>
            <a:ext cx="4667283" cy="35004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 descr="ччччччч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3702" y="3286124"/>
            <a:ext cx="2286000" cy="3048000"/>
          </a:xfrm>
          <a:prstGeom prst="rect">
            <a:avLst/>
          </a:prstGeom>
        </p:spPr>
      </p:pic>
      <p:sp>
        <p:nvSpPr>
          <p:cNvPr id="8" name="Управляющая кнопка: назад 7">
            <a:hlinkClick r:id="rId5" action="ppaction://hlinksldjump" highlightClick="1"/>
          </p:cNvPr>
          <p:cNvSpPr/>
          <p:nvPr/>
        </p:nvSpPr>
        <p:spPr>
          <a:xfrm>
            <a:off x="214282" y="6215082"/>
            <a:ext cx="723497" cy="440293"/>
          </a:xfrm>
          <a:prstGeom prst="actionButtonBackPrevio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далее 8">
            <a:hlinkClick r:id="rId6" action="ppaction://hlinksldjump" highlightClick="1"/>
          </p:cNvPr>
          <p:cNvSpPr/>
          <p:nvPr/>
        </p:nvSpPr>
        <p:spPr>
          <a:xfrm>
            <a:off x="1071538" y="6215082"/>
            <a:ext cx="723600" cy="439200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1676</Words>
  <Application>Microsoft Office PowerPoint</Application>
  <PresentationFormat>Экран (4:3)</PresentationFormat>
  <Paragraphs>138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Ротан</vt:lpstr>
      <vt:lpstr>Ротан</vt:lpstr>
      <vt:lpstr>Слайд 3</vt:lpstr>
      <vt:lpstr>Ротан</vt:lpstr>
      <vt:lpstr>Слайд 5</vt:lpstr>
      <vt:lpstr>Слайд 6</vt:lpstr>
      <vt:lpstr>Ротан</vt:lpstr>
      <vt:lpstr>Слайд 8</vt:lpstr>
      <vt:lpstr>Ротан</vt:lpstr>
      <vt:lpstr>Ротан</vt:lpstr>
      <vt:lpstr>Ротан</vt:lpstr>
      <vt:lpstr>Ротан</vt:lpstr>
      <vt:lpstr>Ротан</vt:lpstr>
      <vt:lpstr>Слайд 14</vt:lpstr>
      <vt:lpstr>Слайд 15</vt:lpstr>
      <vt:lpstr>Ротан</vt:lpstr>
      <vt:lpstr>Ротан</vt:lpstr>
      <vt:lpstr>Ротан</vt:lpstr>
      <vt:lpstr>Слайд 19</vt:lpstr>
      <vt:lpstr>Слайд 20</vt:lpstr>
      <vt:lpstr>Слайд 21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Ротан</dc:title>
  <dc:creator>Ирина</dc:creator>
  <cp:lastModifiedBy>Ирина</cp:lastModifiedBy>
  <cp:revision>111</cp:revision>
  <dcterms:created xsi:type="dcterms:W3CDTF">2012-12-21T09:00:44Z</dcterms:created>
  <dcterms:modified xsi:type="dcterms:W3CDTF">2012-12-27T08:27:40Z</dcterms:modified>
</cp:coreProperties>
</file>