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3B5EB3-A2DB-4E11-8612-A48F5FD7EAB5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FB5ACA-A224-41B0-A033-CAD7D0846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66437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фенология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286544" cy="50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857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Александр Иванович </a:t>
            </a:r>
            <a:r>
              <a:rPr lang="ru-RU" dirty="0" err="1" smtClean="0">
                <a:solidFill>
                  <a:srgbClr val="002060"/>
                </a:solidFill>
              </a:rPr>
              <a:t>Воейков</a:t>
            </a:r>
            <a:r>
              <a:rPr lang="ru-RU" dirty="0" smtClean="0">
                <a:solidFill>
                  <a:srgbClr val="002060"/>
                </a:solidFill>
              </a:rPr>
              <a:t> (1842-1916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785926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Главнейшие труды А. И. </a:t>
            </a:r>
            <a:r>
              <a:rPr lang="ru-RU" dirty="0" err="1" smtClean="0"/>
              <a:t>Воейкова</a:t>
            </a:r>
            <a:r>
              <a:rPr lang="ru-RU" dirty="0" smtClean="0"/>
              <a:t>: Климаты земного шара, в особенности России, </a:t>
            </a:r>
            <a:r>
              <a:rPr lang="ru-RU" dirty="0" err="1" smtClean="0"/>
              <a:t>Спб</a:t>
            </a:r>
            <a:r>
              <a:rPr lang="ru-RU" dirty="0" smtClean="0"/>
              <a:t>., 1884; Метеорология для средних учебных заведений и для практической жизни, </a:t>
            </a:r>
            <a:r>
              <a:rPr lang="ru-RU" dirty="0" err="1" smtClean="0"/>
              <a:t>Спб</a:t>
            </a:r>
            <a:r>
              <a:rPr lang="ru-RU" dirty="0" smtClean="0"/>
              <a:t>., 1891, 1900, 1910; Метеорология, </a:t>
            </a:r>
            <a:r>
              <a:rPr lang="ru-RU" dirty="0" err="1" smtClean="0"/>
              <a:t>Спб</a:t>
            </a:r>
            <a:r>
              <a:rPr lang="ru-RU" dirty="0" smtClean="0"/>
              <a:t>., 1903-1904, ч. I-IV; Метеорологические наблюдения Н. М. Пржевальского, </a:t>
            </a:r>
            <a:r>
              <a:rPr lang="ru-RU" dirty="0" err="1" smtClean="0"/>
              <a:t>Спб</a:t>
            </a:r>
            <a:r>
              <a:rPr lang="ru-RU" dirty="0" smtClean="0"/>
              <a:t>., 1895; О распределении дождей в России, "Метеорологический обзор Академии наук", </a:t>
            </a:r>
            <a:r>
              <a:rPr lang="ru-RU" dirty="0" err="1" smtClean="0"/>
              <a:t>Спб</a:t>
            </a:r>
            <a:r>
              <a:rPr lang="ru-RU" dirty="0" smtClean="0"/>
              <a:t>., 1870; Снежный покров, его влияние на почву, климат, погоду и способы исследований, "Записки Русского географического общества", </a:t>
            </a:r>
            <a:r>
              <a:rPr lang="ru-RU" dirty="0" err="1" smtClean="0"/>
              <a:t>Спб</a:t>
            </a:r>
            <a:r>
              <a:rPr lang="ru-RU" dirty="0" smtClean="0"/>
              <a:t>., 1889, т. XVIII; </a:t>
            </a:r>
            <a:r>
              <a:rPr lang="ru-RU" dirty="0" err="1" smtClean="0"/>
              <a:t>Le</a:t>
            </a:r>
            <a:r>
              <a:rPr lang="ru-RU" dirty="0" smtClean="0"/>
              <a:t> </a:t>
            </a:r>
            <a:r>
              <a:rPr lang="ru-RU" dirty="0" err="1" smtClean="0"/>
              <a:t>Tourkestan</a:t>
            </a:r>
            <a:r>
              <a:rPr lang="ru-RU" dirty="0" smtClean="0"/>
              <a:t> </a:t>
            </a:r>
            <a:r>
              <a:rPr lang="ru-RU" dirty="0" err="1" smtClean="0"/>
              <a:t>russe</a:t>
            </a:r>
            <a:r>
              <a:rPr lang="ru-RU" dirty="0" smtClean="0"/>
              <a:t>, </a:t>
            </a:r>
            <a:r>
              <a:rPr lang="ru-RU" dirty="0" err="1" smtClean="0"/>
              <a:t>Paris</a:t>
            </a:r>
            <a:r>
              <a:rPr lang="ru-RU" dirty="0" smtClean="0"/>
              <a:t>, 1914.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56690"/>
          <a:ext cx="8358245" cy="5760720"/>
        </p:xfrm>
        <a:graphic>
          <a:graphicData uri="http://schemas.openxmlformats.org/drawingml/2006/table">
            <a:tbl>
              <a:tblPr/>
              <a:tblGrid>
                <a:gridCol w="2785791"/>
                <a:gridCol w="2384078"/>
                <a:gridCol w="3188376"/>
              </a:tblGrid>
              <a:tr h="358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Сезоны	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Субсезоны	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Феноиндикатор начала сезона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6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весна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Предвесенний период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Ранняя весна.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Разгар весны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Прилет грача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Появление пауков.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Черемуха обыкновенная, начало цветения.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Раннее лето.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Полное лето.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Шиповник майский, начало цветения.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осень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Ранняя осень.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   Глубокая осень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Рябина обыкновенная, начало созревания плодов.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Береза конец листопада.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7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Ранняя зима.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Глубокая зима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Появление  свиристелей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071548"/>
          <a:ext cx="7715303" cy="5357132"/>
        </p:xfrm>
        <a:graphic>
          <a:graphicData uri="http://schemas.openxmlformats.org/drawingml/2006/table">
            <a:tbl>
              <a:tblPr/>
              <a:tblGrid>
                <a:gridCol w="2790170"/>
                <a:gridCol w="1870991"/>
                <a:gridCol w="1196348"/>
                <a:gridCol w="1857794"/>
              </a:tblGrid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Явления в природе	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Средние сроки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2011год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2012 год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Первые заморозки на почве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Последняя гроза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17 июня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 июля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 мая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Первые заморозки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Последнее появление массовых кучевых облаков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Середина октября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Первый день со снегом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Первая метель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21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Затягивание луж  льдом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Первый день со стойким снегом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Середина октября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28 октября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22 октября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Начало зимы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14 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Наступление гололеда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ноября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ноября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Число дней в зиму с большими морозами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 дня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39 дней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92636" y="146690"/>
            <a:ext cx="63587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в холодное время года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7" y="1142984"/>
          <a:ext cx="7858178" cy="4572016"/>
        </p:xfrm>
        <a:graphic>
          <a:graphicData uri="http://schemas.openxmlformats.org/drawingml/2006/table">
            <a:tbl>
              <a:tblPr/>
              <a:tblGrid>
                <a:gridCol w="2183967"/>
                <a:gridCol w="1744711"/>
                <a:gridCol w="1964750"/>
                <a:gridCol w="1964750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Виды растений	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Начало изменения окраски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Конец листопада	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Опадание семян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Береза белая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 сентября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Конец  октября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 августа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Смородина садовая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 сентября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 октября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 июля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Черемуха обыкновенная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 сентября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 октября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 сентября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Земляника лесная, одуванчик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23 августа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14 сентября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 июля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6198" y="507691"/>
            <a:ext cx="6091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за изменениями растений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8" y="714354"/>
          <a:ext cx="8501120" cy="5357852"/>
        </p:xfrm>
        <a:graphic>
          <a:graphicData uri="http://schemas.openxmlformats.org/drawingml/2006/table">
            <a:tbl>
              <a:tblPr/>
              <a:tblGrid>
                <a:gridCol w="2866274"/>
                <a:gridCol w="1383841"/>
                <a:gridCol w="2518982"/>
                <a:gridCol w="1732023"/>
              </a:tblGrid>
              <a:tr h="792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Явления природы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Средние сроки	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Комары – появление (первый укус)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 июля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28 июня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июля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Кукушка – последнее кукование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 сентября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12 сентября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13 сентября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Ласточки – исчезновение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 сентября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 сентября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сентября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Гуси, утки – начало отлета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27 сентября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29 сентября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Конец выгона скота на пастбища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 октября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октября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Прилет грачей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 марта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26 апреля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Появление пауков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 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 апреля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86466" y="-33010"/>
            <a:ext cx="4371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Наблюдения за животными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642917"/>
          <a:ext cx="7643866" cy="6150350"/>
        </p:xfrm>
        <a:graphic>
          <a:graphicData uri="http://schemas.openxmlformats.org/drawingml/2006/table">
            <a:tbl>
              <a:tblPr/>
              <a:tblGrid>
                <a:gridCol w="2450533"/>
                <a:gridCol w="2124962"/>
                <a:gridCol w="1401374"/>
                <a:gridCol w="1666997"/>
              </a:tblGrid>
              <a:tr h="663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Явления природы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Средние сроки	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Первое таяние снега на солнцепеке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Образование сосулек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Начало таяния снега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25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23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Появление первых проталин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Последняя метель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25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Начало побурения дорог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18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 марта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Исчезновение снега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 апреля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апреля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Полностью оттаивает почва	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 мая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 мая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29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Первый весенний дождь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22 мая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Первая гроза и радуга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 мая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 мая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 мая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Окончание заморозков на почве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 апреля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31 марта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4611" y="219751"/>
            <a:ext cx="3283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Метеонаблюдения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Лето 2011\Новая папка (3)\DSCN13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929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1357298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Весна – 84 дня;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Лето – 88 суток;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Осень – 48 суток;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Зима – 145 суток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Лето 2011\Новая папка (3)\DSCN13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4704114"/>
            <a:ext cx="74295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"Восторги от созерцания природы выше, чем от искусства".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30596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Ирина\Мои документы\8 а класс\картошка 2011г\SAM_3619.JPG"/>
          <p:cNvPicPr>
            <a:picLocks noChangeAspect="1" noChangeArrowheads="1"/>
          </p:cNvPicPr>
          <p:nvPr/>
        </p:nvPicPr>
        <p:blipFill>
          <a:blip r:embed="rId3" cstate="print"/>
          <a:srcRect l="11842"/>
          <a:stretch>
            <a:fillRect/>
          </a:stretch>
        </p:blipFill>
        <p:spPr bwMode="auto">
          <a:xfrm>
            <a:off x="5214942" y="3786190"/>
            <a:ext cx="3190897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857232"/>
            <a:ext cx="5786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Спасибо за внимание! 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\Рабочий стол\сделать\Фото Барабинск\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3429024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214291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Фенологические наблюдения в городе Барабинске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468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Цель: </a:t>
            </a:r>
            <a:r>
              <a:rPr lang="ru-RU" dirty="0">
                <a:solidFill>
                  <a:srgbClr val="0070C0"/>
                </a:solidFill>
              </a:rPr>
              <a:t>Проанализировать сведения о сезонном развитии природы г. Барабинска          по данным;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8625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Задачи: </a:t>
            </a:r>
            <a:r>
              <a:rPr lang="ru-RU" dirty="0">
                <a:solidFill>
                  <a:srgbClr val="0070C0"/>
                </a:solidFill>
              </a:rPr>
              <a:t>1.Определить методы и формы  фенологических наблюдений природы;</a:t>
            </a:r>
          </a:p>
          <a:p>
            <a:r>
              <a:rPr lang="ru-RU" dirty="0">
                <a:solidFill>
                  <a:srgbClr val="0070C0"/>
                </a:solidFill>
              </a:rPr>
              <a:t> 2.Разработать программу наблюдений с учетом местной флоры и фауны;</a:t>
            </a:r>
          </a:p>
          <a:p>
            <a:r>
              <a:rPr lang="ru-RU" dirty="0">
                <a:solidFill>
                  <a:srgbClr val="0070C0"/>
                </a:solidFill>
              </a:rPr>
              <a:t> 3.Составить календарь природы окрестностей г. Барабинска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642643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"Стараясь наблюдать различные приметы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Пастух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земледел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младенческие лета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Взглянув на небеса, на западную тень,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Умеют уж предречь и ветер, и ясный день.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майские дожди, младых полей отраду,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мразов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ранний хлад, опасный винограду."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4572032" cy="28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Ирина\Мои документы\8 а класс\3\SAM_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500594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857232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Традиционный метод фенологической информации – визуальные наблюдения,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т</a:t>
            </a:r>
            <a:r>
              <a:rPr lang="ru-RU" sz="2800" dirty="0">
                <a:solidFill>
                  <a:srgbClr val="7030A0"/>
                </a:solidFill>
              </a:rPr>
              <a:t>. е. регистрация сроков наступления сезонных явлений.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4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r="1129" b="3978"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</a:rPr>
              <a:t>Правила фенологических наблюдений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2400" dirty="0"/>
              <a:t> </a:t>
            </a:r>
            <a:r>
              <a:rPr lang="ru-RU" sz="2400" dirty="0">
                <a:solidFill>
                  <a:srgbClr val="3333FF"/>
                </a:solidFill>
              </a:rPr>
              <a:t>1. Проводить наблюдения только над теми объектами (видами животных и растений), которые хорошо знаешь. </a:t>
            </a:r>
          </a:p>
          <a:p>
            <a:r>
              <a:rPr lang="ru-RU" sz="2400" dirty="0">
                <a:solidFill>
                  <a:srgbClr val="3333FF"/>
                </a:solidFill>
              </a:rPr>
              <a:t>2. Точно указать место наблюдения, район, населенный пункт, угодье (какой лес, луг, ноле и т. д.), на каком расстоянии оно расположено от данного населенного пункта.</a:t>
            </a:r>
          </a:p>
          <a:p>
            <a:r>
              <a:rPr lang="ru-RU" sz="2400" dirty="0">
                <a:solidFill>
                  <a:srgbClr val="3333FF"/>
                </a:solidFill>
              </a:rPr>
              <a:t> 3. Записывать наблюдения НУЖНО подробно и в тот же день, когда они проводились.</a:t>
            </a:r>
          </a:p>
          <a:p>
            <a:r>
              <a:rPr lang="ru-RU" sz="2400" dirty="0">
                <a:solidFill>
                  <a:srgbClr val="3333FF"/>
                </a:solidFill>
              </a:rPr>
              <a:t> 4. Вести наблюдения регулярно.</a:t>
            </a:r>
          </a:p>
          <a:p>
            <a:r>
              <a:rPr lang="ru-RU" sz="2400" dirty="0">
                <a:solidFill>
                  <a:srgbClr val="3333FF"/>
                </a:solidFill>
              </a:rPr>
              <a:t> 5. Для записи наблюдений нужно иметь дневник, в который вписывать их в хронологическом порядке.</a:t>
            </a:r>
          </a:p>
          <a:p>
            <a:r>
              <a:rPr lang="ru-RU" sz="2400" dirty="0">
                <a:solidFill>
                  <a:srgbClr val="3333FF"/>
                </a:solidFill>
              </a:rPr>
              <a:t> 6.  Выбор участка для наблюдений. Он должен быть типичным по возможности для местности.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\Рабочий стол\сделать\Фото Барабинск\SAM_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5405" r="1802" b="3904"/>
          <a:stretch>
            <a:fillRect/>
          </a:stretch>
        </p:blipFill>
        <p:spPr bwMode="auto">
          <a:xfrm>
            <a:off x="571472" y="214290"/>
            <a:ext cx="8143932" cy="63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Ирина\Мои документы\8 а класс\7а\лето 2010\DSC01332.JPG"/>
          <p:cNvPicPr>
            <a:picLocks noChangeAspect="1" noChangeArrowheads="1"/>
          </p:cNvPicPr>
          <p:nvPr/>
        </p:nvPicPr>
        <p:blipFill>
          <a:blip r:embed="rId2" cstate="print"/>
          <a:srcRect l="12676" b="8451"/>
          <a:stretch>
            <a:fillRect/>
          </a:stretch>
        </p:blipFill>
        <p:spPr bwMode="auto">
          <a:xfrm>
            <a:off x="500034" y="285727"/>
            <a:ext cx="7858180" cy="6178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798</Words>
  <Application>Microsoft Office PowerPoint</Application>
  <PresentationFormat>Экран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</cp:revision>
  <dcterms:created xsi:type="dcterms:W3CDTF">2013-03-23T06:20:36Z</dcterms:created>
  <dcterms:modified xsi:type="dcterms:W3CDTF">2013-03-25T03:38:38Z</dcterms:modified>
</cp:coreProperties>
</file>